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305" r:id="rId5"/>
    <p:sldId id="311" r:id="rId6"/>
    <p:sldId id="312" r:id="rId7"/>
    <p:sldId id="316" r:id="rId8"/>
    <p:sldId id="314" r:id="rId9"/>
    <p:sldId id="313" r:id="rId10"/>
    <p:sldId id="315" r:id="rId11"/>
    <p:sldId id="317" r:id="rId12"/>
    <p:sldId id="318" r:id="rId13"/>
    <p:sldId id="319" r:id="rId14"/>
    <p:sldId id="320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19/05/2022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19/05/2022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270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860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618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147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882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333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087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063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18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19/05/2022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s-ES" sz="4400" dirty="0"/>
              <a:t>Introducción</a:t>
            </a:r>
            <a:r>
              <a:rPr lang="es-GT" sz="4400" dirty="0"/>
              <a:t> a la Memoria dinámica</a:t>
            </a:r>
            <a:endParaRPr lang="es-ES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>
                <a:solidFill>
                  <a:srgbClr val="FC05CB"/>
                </a:solidFill>
              </a:rPr>
              <a:t>Estructuras de datos lineales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DDB9196-6B51-2D71-7C68-612854006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996" y="286576"/>
            <a:ext cx="2919400" cy="2919400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4AE90C2-AA98-3862-B789-5F87A902F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155" y="4083822"/>
            <a:ext cx="2602629" cy="23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5951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Ejemplos de memoria Dinámica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74CACA1-D96B-7C4B-D3FA-D4F8910F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37" y="4373000"/>
            <a:ext cx="2005379" cy="1803495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25FF7FD-DC1B-1CD5-DEBA-4F3B4BF07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1"/>
          <a:stretch/>
        </p:blipFill>
        <p:spPr>
          <a:xfrm>
            <a:off x="1938552" y="4220308"/>
            <a:ext cx="2273983" cy="2191429"/>
          </a:xfrm>
          <a:prstGeom prst="rect">
            <a:avLst/>
          </a:prstGeom>
        </p:spPr>
      </p:pic>
      <p:pic>
        <p:nvPicPr>
          <p:cNvPr id="4098" name="Picture 2" descr="agregar al inicio">
            <a:extLst>
              <a:ext uri="{FF2B5EF4-FFF2-40B4-BE49-F238E27FC236}">
                <a16:creationId xmlns:a16="http://schemas.microsoft.com/office/drawing/2014/main" id="{1B820B78-E6D0-E01D-92C3-407046B1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5" y="1609918"/>
            <a:ext cx="48958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gregar al inicio">
            <a:extLst>
              <a:ext uri="{FF2B5EF4-FFF2-40B4-BE49-F238E27FC236}">
                <a16:creationId xmlns:a16="http://schemas.microsoft.com/office/drawing/2014/main" id="{5FF8F7F6-74FB-2106-D04E-618586E6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57" y="1602301"/>
            <a:ext cx="4724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7F7717-A71F-6FBE-F279-D5482290A84C}"/>
              </a:ext>
            </a:extLst>
          </p:cNvPr>
          <p:cNvSpPr txBox="1"/>
          <p:nvPr/>
        </p:nvSpPr>
        <p:spPr>
          <a:xfrm>
            <a:off x="1987050" y="3303456"/>
            <a:ext cx="285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Lista enlazada simple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D63692-1D62-00FC-0B76-60B87F247A92}"/>
              </a:ext>
            </a:extLst>
          </p:cNvPr>
          <p:cNvSpPr txBox="1"/>
          <p:nvPr/>
        </p:nvSpPr>
        <p:spPr>
          <a:xfrm>
            <a:off x="7779010" y="3351688"/>
            <a:ext cx="285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Lista enlazada doble</a:t>
            </a:r>
            <a:endParaRPr lang="en-US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74D57C-8969-3396-8E58-C3894C3B3E85}"/>
              </a:ext>
            </a:extLst>
          </p:cNvPr>
          <p:cNvSpPr txBox="1"/>
          <p:nvPr/>
        </p:nvSpPr>
        <p:spPr>
          <a:xfrm>
            <a:off x="4441513" y="5025725"/>
            <a:ext cx="97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Pila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78D6A1-743C-F6E7-02DD-AF90DB1AC1E1}"/>
              </a:ext>
            </a:extLst>
          </p:cNvPr>
          <p:cNvSpPr txBox="1"/>
          <p:nvPr/>
        </p:nvSpPr>
        <p:spPr>
          <a:xfrm>
            <a:off x="9753948" y="5025725"/>
            <a:ext cx="176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/>
              <a:t>Cola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1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Gracias!!!!</a:t>
            </a:r>
          </a:p>
        </p:txBody>
      </p:sp>
      <p:pic>
        <p:nvPicPr>
          <p:cNvPr id="5122" name="Picture 2" descr="Sin profesores y gratis, así es la innovadora escuela de programación &quot;42&quot;">
            <a:extLst>
              <a:ext uri="{FF2B5EF4-FFF2-40B4-BE49-F238E27FC236}">
                <a16:creationId xmlns:a16="http://schemas.microsoft.com/office/drawing/2014/main" id="{409FF819-3522-FF40-6893-217149698A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3" b="17390"/>
          <a:stretch/>
        </p:blipFill>
        <p:spPr bwMode="auto">
          <a:xfrm>
            <a:off x="494375" y="1433016"/>
            <a:ext cx="3714750" cy="226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LECHAS 3 ˇ DIBUJOS ANIMACIONES IMAGENES FOTOS PREVENCION">
            <a:extLst>
              <a:ext uri="{FF2B5EF4-FFF2-40B4-BE49-F238E27FC236}">
                <a16:creationId xmlns:a16="http://schemas.microsoft.com/office/drawing/2014/main" id="{BC7B5C9C-A6BE-B665-AB8E-50214F70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9343">
            <a:off x="3930150" y="3221884"/>
            <a:ext cx="3495944" cy="18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A0D71B5-276A-9BA5-3650-04BDB24B9124}"/>
              </a:ext>
            </a:extLst>
          </p:cNvPr>
          <p:cNvSpPr txBox="1"/>
          <p:nvPr/>
        </p:nvSpPr>
        <p:spPr>
          <a:xfrm>
            <a:off x="7559110" y="3698544"/>
            <a:ext cx="4328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i="0" dirty="0">
                <a:effectLst/>
                <a:latin typeface="Trebuchet MS" panose="020B0603020202020204" pitchFamily="34" charset="0"/>
              </a:rPr>
              <a:t>"Todo lo que puede ser inventado ha sido ya inventado"</a:t>
            </a:r>
            <a:br>
              <a:rPr lang="es-ES" sz="2400" b="0" i="0" dirty="0">
                <a:effectLst/>
                <a:latin typeface="Trebuchet MS" panose="020B0603020202020204" pitchFamily="34" charset="0"/>
              </a:rPr>
            </a:br>
            <a:r>
              <a:rPr lang="es-ES" sz="2400" b="0" i="1" dirty="0">
                <a:effectLst/>
                <a:latin typeface="Trebuchet MS" panose="020B0603020202020204" pitchFamily="34" charset="0"/>
              </a:rPr>
              <a:t>-- Charles H. </a:t>
            </a:r>
            <a:r>
              <a:rPr lang="es-ES" sz="2400" b="0" i="1" dirty="0" err="1">
                <a:effectLst/>
                <a:latin typeface="Trebuchet MS" panose="020B0603020202020204" pitchFamily="34" charset="0"/>
              </a:rPr>
              <a:t>Duell</a:t>
            </a:r>
            <a:r>
              <a:rPr lang="es-ES" sz="2400" b="0" i="1" dirty="0">
                <a:effectLst/>
                <a:latin typeface="Trebuchet MS" panose="020B0603020202020204" pitchFamily="34" charset="0"/>
              </a:rPr>
              <a:t>, Comisario de oficina de Patentes en EEUU, en 1899</a:t>
            </a:r>
            <a:endParaRPr lang="es-ES" sz="2400" b="0" i="0" dirty="0">
              <a:effectLst/>
              <a:latin typeface="Trebuchet MS" panose="020B0603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803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sz="4800" b="1" dirty="0"/>
              <a:t>Memoria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832CD8-1AAE-4349-8464-DB17771AC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lnSpcReduction="10000"/>
          </a:bodyPr>
          <a:lstStyle/>
          <a:p>
            <a:r>
              <a:rPr lang="es-GT" sz="2600" dirty="0"/>
              <a:t>Seguramente tu ordenador usa ambas memorias al mismo tiempo, pero las usa por diferentes razones debido al coste entre los dos tipos de memoria RAM.</a:t>
            </a:r>
          </a:p>
          <a:p>
            <a:pPr marL="36900" indent="0">
              <a:buNone/>
            </a:pPr>
            <a:r>
              <a:rPr lang="es-GT" sz="2800" dirty="0"/>
              <a:t>¿Qué es la memoria?</a:t>
            </a:r>
          </a:p>
          <a:p>
            <a:r>
              <a:rPr lang="es-GT" sz="2800" dirty="0"/>
              <a:t>Es un espacio lógico para GUARDAR información. También llamada almacenamiento que forman parte de una computadora. </a:t>
            </a:r>
          </a:p>
          <a:p>
            <a:r>
              <a:rPr lang="es-GT" sz="2800" dirty="0"/>
              <a:t>Son dispositivos que retienen Datos durante algún intervalo de tiempo.</a:t>
            </a:r>
            <a:endParaRPr lang="en-U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1FC367-1EE1-86ED-2880-7E69B0C8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85746">
            <a:off x="629538" y="457392"/>
            <a:ext cx="1220301" cy="11528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6E224F-491F-7ECA-11E7-46EE79AF5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5098" y="5603858"/>
            <a:ext cx="2981741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Memoria Estática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B58F70-E838-8FE9-239D-AD5E77463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s-GT" sz="2800" dirty="0"/>
              <a:t>¿Qué es?</a:t>
            </a:r>
          </a:p>
          <a:p>
            <a:r>
              <a:rPr lang="es-GT" sz="2800" dirty="0"/>
              <a:t>Es la memoria que se reserva en el momento de compilación antes de comenzar a ejecutar el programa.</a:t>
            </a:r>
          </a:p>
          <a:p>
            <a:r>
              <a:rPr lang="es-GT" sz="2800" dirty="0"/>
              <a:t>Son los objetos creado al iniciar el programa y destruidos al finalizar el mismo.</a:t>
            </a:r>
            <a:endParaRPr lang="en-U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BE5F60-4030-6B9C-D1F6-2813A4F6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0" t="33985"/>
          <a:stretch/>
        </p:blipFill>
        <p:spPr>
          <a:xfrm>
            <a:off x="5770636" y="2232079"/>
            <a:ext cx="6004569" cy="303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890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Ventajas y Desventajas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4D423B-F976-0A17-57AD-368A254B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s-GT" dirty="0"/>
              <a:t>Ventajas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D09A6B-873F-4631-D933-237624696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>
            <a:normAutofit fontScale="92500" lnSpcReduction="10000"/>
          </a:bodyPr>
          <a:lstStyle/>
          <a:p>
            <a:r>
              <a:rPr lang="es-GT" sz="2400" dirty="0"/>
              <a:t>La velocidad de acceso es alta.</a:t>
            </a:r>
          </a:p>
          <a:p>
            <a:r>
              <a:rPr lang="es-GT" sz="2400" dirty="0"/>
              <a:t>Para retener los datos solo necesita estar energizada.</a:t>
            </a:r>
          </a:p>
          <a:p>
            <a:r>
              <a:rPr lang="es-GT" sz="2400" dirty="0"/>
              <a:t>Lógica simple</a:t>
            </a:r>
          </a:p>
          <a:p>
            <a:r>
              <a:rPr lang="es-GT" sz="2400" dirty="0"/>
              <a:t>Ocupan una sola casilla de memoria.</a:t>
            </a:r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90A99C4-65F5-1ED9-4643-8A068B1D4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s-ES" dirty="0"/>
              <a:t>Desventajas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9F74203-3EE7-143D-C55F-78C2169CD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92500" lnSpcReduction="10000"/>
          </a:bodyPr>
          <a:lstStyle/>
          <a:p>
            <a:r>
              <a:rPr lang="es-GT" sz="2400" dirty="0"/>
              <a:t>No se puede modificar el tamaño de la estructura en tiempo de ejecución.</a:t>
            </a:r>
          </a:p>
          <a:p>
            <a:r>
              <a:rPr lang="es-GT" sz="2400" dirty="0"/>
              <a:t>No es óptimo con grandes cantidades de datos.</a:t>
            </a:r>
          </a:p>
          <a:p>
            <a:r>
              <a:rPr lang="es-GT" sz="2400" dirty="0"/>
              <a:t>Mayor costo de bit.</a:t>
            </a:r>
          </a:p>
          <a:p>
            <a:r>
              <a:rPr lang="es-GT" sz="2400" dirty="0"/>
              <a:t>Desperdicio de memoria cuando no se utiliza en su totalidad de tamaño.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286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Memoria Dinámica</a:t>
            </a:r>
          </a:p>
        </p:txBody>
      </p:sp>
      <p:pic>
        <p:nvPicPr>
          <p:cNvPr id="1026" name="Picture 2" descr="🖥️ Descubre de qué trata la estructura de datos 📋">
            <a:extLst>
              <a:ext uri="{FF2B5EF4-FFF2-40B4-BE49-F238E27FC236}">
                <a16:creationId xmlns:a16="http://schemas.microsoft.com/office/drawing/2014/main" id="{2A494448-9F25-2A2E-86D5-8CD6F8C8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5" y="2370023"/>
            <a:ext cx="4856841" cy="30355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B58F70-E838-8FE9-239D-AD5E7746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 lnSpcReduction="10000"/>
          </a:bodyPr>
          <a:lstStyle/>
          <a:p>
            <a:pPr marL="36900" indent="0">
              <a:buNone/>
            </a:pPr>
            <a:r>
              <a:rPr lang="es-GT" sz="2800" dirty="0"/>
              <a:t>¿Qué es?</a:t>
            </a:r>
          </a:p>
          <a:p>
            <a:r>
              <a:rPr lang="es-GT" sz="2800" dirty="0"/>
              <a:t>Es un espacio de almacenamiento que se solicita en tiempo de ejecución.</a:t>
            </a:r>
          </a:p>
          <a:p>
            <a:r>
              <a:rPr lang="es-GT" sz="2800" dirty="0"/>
              <a:t>Se adapta mucho mejor a las necesidades en cada caso.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248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Ventajas y Desventajas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4D423B-F976-0A17-57AD-368A254B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s-GT" dirty="0"/>
              <a:t>Ventajas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D09A6B-873F-4631-D933-237624696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>
            <a:normAutofit fontScale="92500" lnSpcReduction="20000"/>
          </a:bodyPr>
          <a:lstStyle/>
          <a:p>
            <a:r>
              <a:rPr lang="es-GT" sz="2400" dirty="0"/>
              <a:t>Es posible disponer de un espacio de memoria arbitrario.</a:t>
            </a:r>
          </a:p>
          <a:p>
            <a:r>
              <a:rPr lang="es-GT" sz="2400" dirty="0"/>
              <a:t>Puede ir incrementando durante la ejecución del programa.</a:t>
            </a:r>
          </a:p>
          <a:p>
            <a:r>
              <a:rPr lang="es-GT" sz="2400" dirty="0"/>
              <a:t>Memoria reservada en tiempo de ejecución.</a:t>
            </a:r>
          </a:p>
          <a:p>
            <a:r>
              <a:rPr lang="es-GT" sz="2400" dirty="0"/>
              <a:t>Su tamaño varía durante la ejecución del programa y puede ser liberada.</a:t>
            </a:r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90A99C4-65F5-1ED9-4643-8A068B1D4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s-ES" dirty="0"/>
              <a:t>Desventajas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9F74203-3EE7-143D-C55F-78C2169CD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92500" lnSpcReduction="20000"/>
          </a:bodyPr>
          <a:lstStyle/>
          <a:p>
            <a:r>
              <a:rPr lang="es-GT" sz="2400" dirty="0"/>
              <a:t>Es difícil de implementar en el desarrollo de un programa o aplicación.</a:t>
            </a:r>
          </a:p>
          <a:p>
            <a:r>
              <a:rPr lang="es-GT" sz="2400" dirty="0"/>
              <a:t>Difícil de manejar.</a:t>
            </a:r>
          </a:p>
          <a:p>
            <a:r>
              <a:rPr lang="es-GT" sz="2400" dirty="0"/>
              <a:t>Afecta el rendimiento.</a:t>
            </a:r>
          </a:p>
          <a:p>
            <a:r>
              <a:rPr lang="es-GT" sz="2400" dirty="0"/>
              <a:t>Se tiene que llevar a cabo varias tareas.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05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Introducción a estructura de datos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8FC522E3-8ED5-6515-2858-AB8BF9DEB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174" y="2117394"/>
            <a:ext cx="5496921" cy="3622671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s-ES" b="0" i="0" dirty="0">
                <a:solidFill>
                  <a:srgbClr val="FFFF66"/>
                </a:solidFill>
                <a:effectLst/>
                <a:latin typeface="-apple-system"/>
              </a:rPr>
              <a:t>La representación de la información es importante, de modo práctico, los requisitos de almacenamiento y tiempo de ejecución exigen que tales programas deban organizar su información de un modo que soporte procesamiento eficiente, </a:t>
            </a:r>
            <a:r>
              <a:rPr lang="es-ES" dirty="0">
                <a:solidFill>
                  <a:srgbClr val="FFFF66"/>
                </a:solidFill>
                <a:effectLst/>
                <a:latin typeface="-apple-system"/>
              </a:rPr>
              <a:t>aquí</a:t>
            </a:r>
            <a:r>
              <a:rPr lang="es-ES" b="0" i="0" dirty="0">
                <a:solidFill>
                  <a:srgbClr val="FFFF66"/>
                </a:solidFill>
                <a:effectLst/>
                <a:latin typeface="-apple-system"/>
              </a:rPr>
              <a:t> es donde entra el papel fundamental de las estructuras de datos.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2050" name="Picture 2" descr="edd">
            <a:extLst>
              <a:ext uri="{FF2B5EF4-FFF2-40B4-BE49-F238E27FC236}">
                <a16:creationId xmlns:a16="http://schemas.microsoft.com/office/drawing/2014/main" id="{B7B10D78-6DBF-53DC-E515-0140097109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907" y="2427900"/>
            <a:ext cx="5336281" cy="3001657"/>
          </a:xfrm>
          <a:prstGeom prst="rect">
            <a:avLst/>
          </a:prstGeom>
          <a:solidFill>
            <a:srgbClr val="FFFFFF"/>
          </a:solidFill>
          <a:ln>
            <a:solidFill>
              <a:srgbClr val="FFFF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0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¿Qué es una estructura de datos?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FF30B6-2A48-3561-AAD8-F0CD5843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Es un tipo de dato compuesto que permite almacenar un conjunto de datos de diferente tipo.</a:t>
            </a:r>
          </a:p>
          <a:p>
            <a:r>
              <a:rPr lang="es-GT" dirty="0"/>
              <a:t>Los datos que contiene una estructura pueden ser primitivos (</a:t>
            </a:r>
            <a:r>
              <a:rPr lang="es-GT" dirty="0" err="1"/>
              <a:t>strings</a:t>
            </a:r>
            <a:r>
              <a:rPr lang="es-GT" dirty="0"/>
              <a:t>, enteros, booleanos, </a:t>
            </a:r>
            <a:r>
              <a:rPr lang="es-GT" dirty="0" err="1"/>
              <a:t>etc</a:t>
            </a:r>
            <a:r>
              <a:rPr lang="es-GT" dirty="0"/>
              <a:t>).</a:t>
            </a:r>
          </a:p>
          <a:p>
            <a:r>
              <a:rPr lang="es-GT" dirty="0"/>
              <a:t>Existen dos tipos:</a:t>
            </a:r>
          </a:p>
          <a:p>
            <a:pPr lvl="1"/>
            <a:r>
              <a:rPr lang="es-GT" dirty="0"/>
              <a:t>Estructuras estáticas</a:t>
            </a:r>
          </a:p>
          <a:p>
            <a:pPr lvl="1"/>
            <a:r>
              <a:rPr lang="es-GT" dirty="0"/>
              <a:t>Estructuras dinámicas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4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Estructuras de datos dinámicas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14D014-A33B-4E90-4DB0-73271020B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23" y="1871661"/>
            <a:ext cx="11410134" cy="4583729"/>
          </a:xfrm>
        </p:spPr>
        <p:txBody>
          <a:bodyPr/>
          <a:lstStyle/>
          <a:p>
            <a:pPr marL="36900" indent="0" algn="just">
              <a:buNone/>
            </a:pPr>
            <a:r>
              <a:rPr lang="es-GT" sz="2800" dirty="0"/>
              <a:t>Son aquellas en las que su ocupación de memoria puede aumentar o disminuir durante el tiempo de ejecución de un programa, a su vez las estructuras dinámicas se clasifican en:</a:t>
            </a:r>
          </a:p>
          <a:p>
            <a:r>
              <a:rPr lang="es-GT" sz="2800" dirty="0"/>
              <a:t>Estructuras NO Lineales; arboles, tablas hash, grafos, etc.</a:t>
            </a:r>
          </a:p>
          <a:p>
            <a:r>
              <a:rPr lang="es-GT" sz="2800" dirty="0"/>
              <a:t>Estructuras Lineales: Listas, pilas, colas, matrices dispersas, ortogonales, etc.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enlazada</a:t>
            </a:r>
            <a:r>
              <a:rPr lang="en-US" dirty="0"/>
              <a:t> simple</a:t>
            </a:r>
          </a:p>
        </p:txBody>
      </p:sp>
      <p:pic>
        <p:nvPicPr>
          <p:cNvPr id="3078" name="Picture 6" descr="edd lineales">
            <a:extLst>
              <a:ext uri="{FF2B5EF4-FFF2-40B4-BE49-F238E27FC236}">
                <a16:creationId xmlns:a16="http://schemas.microsoft.com/office/drawing/2014/main" id="{80F4A3C5-4448-AAB1-DF38-DBEB24AF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26" y="4834505"/>
            <a:ext cx="64389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86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{A8CC0EA1-78BF-4CE7-9C6F-F5E6CB205AEC}tf00934815_win32</Template>
  <TotalTime>96</TotalTime>
  <Words>514</Words>
  <Application>Microsoft Office PowerPoint</Application>
  <PresentationFormat>Panorámica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Goudy Old Style</vt:lpstr>
      <vt:lpstr>Trebuchet MS</vt:lpstr>
      <vt:lpstr>Wingdings 2</vt:lpstr>
      <vt:lpstr>SlateVTI</vt:lpstr>
      <vt:lpstr>Introducción a la Memoria dinámica</vt:lpstr>
      <vt:lpstr>Memoria</vt:lpstr>
      <vt:lpstr>Memoria Estática</vt:lpstr>
      <vt:lpstr>Ventajas y Desventajas</vt:lpstr>
      <vt:lpstr>Memoria Dinámica</vt:lpstr>
      <vt:lpstr>Ventajas y Desventajas</vt:lpstr>
      <vt:lpstr>Introducción a estructura de datos</vt:lpstr>
      <vt:lpstr>¿Qué es una estructura de datos? </vt:lpstr>
      <vt:lpstr>Estructuras de datos dinámicas</vt:lpstr>
      <vt:lpstr>Ejemplos de memoria Dinámica</vt:lpstr>
      <vt:lpstr>Gracias!!!!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Memoria dinámica</dc:title>
  <dc:creator>Carlos Eduardo Soto Marroquin</dc:creator>
  <cp:lastModifiedBy>Carlos Eduardo Soto Marroquin</cp:lastModifiedBy>
  <cp:revision>4</cp:revision>
  <dcterms:created xsi:type="dcterms:W3CDTF">2022-05-20T05:12:07Z</dcterms:created>
  <dcterms:modified xsi:type="dcterms:W3CDTF">2022-05-20T06:48:57Z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